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7" r:id="rId4"/>
  </p:sldMasterIdLst>
  <p:notesMasterIdLst>
    <p:notesMasterId r:id="rId17"/>
  </p:notesMasterIdLst>
  <p:sldIdLst>
    <p:sldId id="383" r:id="rId5"/>
    <p:sldId id="391" r:id="rId6"/>
    <p:sldId id="390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Bignall" initials="A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A8B6"/>
    <a:srgbClr val="ACDB33"/>
    <a:srgbClr val="A82290"/>
    <a:srgbClr val="FFFFF3"/>
    <a:srgbClr val="FF811D"/>
    <a:srgbClr val="B3DEFF"/>
    <a:srgbClr val="009DD9"/>
    <a:srgbClr val="0BD0D9"/>
    <a:srgbClr val="B2B2B2"/>
    <a:srgbClr val="171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93470" autoAdjust="0"/>
  </p:normalViewPr>
  <p:slideViewPr>
    <p:cSldViewPr snapToGrid="0">
      <p:cViewPr varScale="1">
        <p:scale>
          <a:sx n="89" d="100"/>
          <a:sy n="89" d="100"/>
        </p:scale>
        <p:origin x="202" y="77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1219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C5E069-A5F3-49B6-90F6-5320084514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9AF27-2C90-4522-86FA-87BAC7652B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54AF1-98B5-421F-A364-19C8228B30E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799C08-6738-40AF-94C7-A3EC1FF96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6B5C2EA-25B5-4350-8447-2E1ADC555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670F3-B8C9-448A-8CB2-05414947D9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48D4C-277D-4AE8-BA43-A149E7DAC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BD684-F278-4144-AA3A-3937AA50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BD684-F278-4144-AA3A-3937AA504B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8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C5825-D682-861D-655B-041E9C52C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B3D9A-D7C8-D492-0EEA-70026CE23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9D1B3-9A1F-496B-B51A-4F0FA1A9C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88CE-7063-5A23-5CB7-ABAC230FD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BD684-F278-4144-AA3A-3937AA504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7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2C84F-2E03-B354-BEB6-073F2C9B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7D6E5-3D96-7834-FFE5-3F568642A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FF753-D20C-BC67-4BAF-40D453921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DCCB1-3BFE-6C79-9FB6-EF8FA85D1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BD684-F278-4144-AA3A-3937AA504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32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B2C4D-6640-B9D0-1D24-85837CE85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55B50-23AD-3F7C-038B-3E3EC24D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ED44A-E79B-6C7D-27C5-713C65668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A7D2F-A4A6-9702-32E1-221E3F4CB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BD684-F278-4144-AA3A-3937AA504B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5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7AD88-7286-C09A-5B42-9560461EF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B3657-3A79-EF80-5BAF-98A385384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D491E-6757-A5D3-C451-4D59B0DC9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6450B-9508-99E3-A444-EBD3694B9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BD684-F278-4144-AA3A-3937AA504B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0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B5C3-3E5F-9153-C24F-1829014C1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A5816-0F81-9F6E-2360-567E55CD0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C96A3-2ACF-C380-7A2D-1586E698C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6368-4647-7B58-50E9-99ED0114F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BD684-F278-4144-AA3A-3937AA504B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93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01117-628B-34C4-F0E1-BF4B1E02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76F68-EB3A-FEBA-F17C-0F9FF69B6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F3C16-3D11-5C2C-3E3A-C113C5C22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F5A00-1AD0-6492-1976-6FE7A8959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BD684-F278-4144-AA3A-3937AA504B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7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elmet&#10;&#10;Description automatically generated">
            <a:extLst>
              <a:ext uri="{FF2B5EF4-FFF2-40B4-BE49-F238E27FC236}">
                <a16:creationId xmlns:a16="http://schemas.microsoft.com/office/drawing/2014/main" id="{98658435-8511-4F13-921D-6A77455DE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9D4F59-25A7-4DFE-B95F-3102AB0833A6}"/>
              </a:ext>
            </a:extLst>
          </p:cNvPr>
          <p:cNvSpPr/>
          <p:nvPr userDrawn="1"/>
        </p:nvSpPr>
        <p:spPr>
          <a:xfrm>
            <a:off x="0" y="0"/>
            <a:ext cx="10370916" cy="692611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3DBCE-0E34-4B02-8D34-422EBFA61208}"/>
              </a:ext>
            </a:extLst>
          </p:cNvPr>
          <p:cNvSpPr/>
          <p:nvPr/>
        </p:nvSpPr>
        <p:spPr>
          <a:xfrm>
            <a:off x="0" y="0"/>
            <a:ext cx="10370916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96021-BC42-4C3E-B176-B40C375DC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6A32EB-D29A-4A55-B8F8-28AD0512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F36C5B-4FD8-48AE-BD0A-E6B814F8B6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3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FF664-FFF4-40FB-8C5B-A3B56FA6D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840" y="52070"/>
            <a:ext cx="6076160" cy="6805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4763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5702854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6291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471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470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4554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7049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566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052CAD-D294-45BA-97EE-73BCFE5F43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8064DD-ACDE-44EE-A819-9C648AFD2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25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60E24D-CD2B-4E33-A407-1E4374D87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3A4BA-7D9D-4D9A-91A3-B8C623FC60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7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820905-3214-4374-ACD9-F2395EEB5D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095" y="0"/>
            <a:ext cx="1231309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35F8D6-1915-4B0F-9710-E00645FDE876}"/>
              </a:ext>
            </a:extLst>
          </p:cNvPr>
          <p:cNvSpPr/>
          <p:nvPr/>
        </p:nvSpPr>
        <p:spPr>
          <a:xfrm>
            <a:off x="-347130" y="-34058"/>
            <a:ext cx="10370916" cy="692611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04526A-60F5-4D20-B6DE-0B7958562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863B3-2F4D-4FF4-B501-74D00F021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D72F2E-7458-4B72-8205-A156851687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8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698413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310E79-A36F-4404-B2B4-EF6163E6A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01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041530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6B5A9B-D435-4803-9ABC-F7C3379C390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71419" y="1341437"/>
            <a:ext cx="5041530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F3B83-E26B-494F-8196-CA317CDD3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2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3038763"/>
            <a:ext cx="5041528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5041530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7A7FA8-7881-4BC8-89EE-E14EA006B3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71421" y="3038763"/>
            <a:ext cx="5041528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57F94A6-8C9C-437C-89C7-95AFAE5B04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1419" y="1341437"/>
            <a:ext cx="5041530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A21C5-6EF3-4666-B36C-02E1B19894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3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4020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84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o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DA9B98-D1B2-456E-9C8A-CD7E0D13EB6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889382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701763-BD8B-435A-A83A-5C7A6866E0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22543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39B938-90D9-4970-9874-503827531B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0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hree colo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DA9B98-D1B2-456E-9C8A-CD7E0D13EB6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889382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701763-BD8B-435A-A83A-5C7A6866E0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22543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3621BA2F-6445-40A0-BE8B-9DBB9C9C00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2543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C5024CD-3A19-48C2-A649-ABACD3DAA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9382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8A28E-CF3A-49B4-8784-97E1382CF1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5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10657244" cy="4859338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7722B1-2244-4048-B1E1-9F2DDF0BFB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2080469-C78F-4321-AE38-680951AD75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5" y="332509"/>
            <a:ext cx="10657244" cy="5868266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CF505-44D1-4566-82C6-127035B82B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8A0112-FA3B-4493-8290-3CEB292672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0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27D3F-C3BC-4F19-858C-9F54A55D86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9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8DA53-A5F4-4B30-A661-16BFE12056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6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5F498-2CA8-4544-B969-9ABB87292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665" y="0"/>
            <a:ext cx="85493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142E08-FA61-4545-8A94-08085E9DCADB}"/>
              </a:ext>
            </a:extLst>
          </p:cNvPr>
          <p:cNvSpPr/>
          <p:nvPr userDrawn="1"/>
        </p:nvSpPr>
        <p:spPr>
          <a:xfrm>
            <a:off x="-347130" y="0"/>
            <a:ext cx="12095786" cy="6858000"/>
          </a:xfrm>
          <a:prstGeom prst="rect">
            <a:avLst/>
          </a:prstGeom>
          <a:gradFill flip="none" rotWithShape="1">
            <a:gsLst>
              <a:gs pos="8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5F8D6-1915-4B0F-9710-E00645FDE876}"/>
              </a:ext>
            </a:extLst>
          </p:cNvPr>
          <p:cNvSpPr/>
          <p:nvPr userDrawn="1"/>
        </p:nvSpPr>
        <p:spPr>
          <a:xfrm>
            <a:off x="-347130" y="0"/>
            <a:ext cx="12271276" cy="6858000"/>
          </a:xfrm>
          <a:prstGeom prst="rect">
            <a:avLst/>
          </a:prstGeom>
          <a:gradFill flip="none" rotWithShape="1">
            <a:gsLst>
              <a:gs pos="8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99B3DBA-206A-495B-B2FA-7A2C627E9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AA515-BDFB-4F68-B940-67A9A8AF5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B5C79B-7053-4403-B148-F795CEBEA7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5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 and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BE1AB-E90A-408F-9E72-B72DD1282E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 and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02721-9175-4924-A4B7-F68337115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67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table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88B84-65B1-4F6C-A5D3-A8F65286A5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932B9-6162-448E-A30D-730E0C1E0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A78B7C3A-FC6D-48AA-9247-224CC0250D96}"/>
              </a:ext>
            </a:extLst>
          </p:cNvPr>
          <p:cNvSpPr txBox="1"/>
          <p:nvPr/>
        </p:nvSpPr>
        <p:spPr>
          <a:xfrm>
            <a:off x="655905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46F43221-F22B-48DD-BB46-3C3D228820D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758319" y="1341438"/>
            <a:ext cx="6117300" cy="3387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360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Click to add quote</a:t>
            </a:r>
            <a:endParaRPr dirty="0"/>
          </a:p>
        </p:txBody>
      </p:sp>
      <p:sp>
        <p:nvSpPr>
          <p:cNvPr id="11" name="Google Shape;18;p4">
            <a:extLst>
              <a:ext uri="{FF2B5EF4-FFF2-40B4-BE49-F238E27FC236}">
                <a16:creationId xmlns:a16="http://schemas.microsoft.com/office/drawing/2014/main" id="{3D517956-F137-4700-B1FB-FCD266E7E665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758319" y="4929577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800" b="1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Name</a:t>
            </a:r>
            <a:endParaRPr dirty="0"/>
          </a:p>
        </p:txBody>
      </p:sp>
      <p:sp>
        <p:nvSpPr>
          <p:cNvPr id="13" name="Google Shape;18;p4">
            <a:extLst>
              <a:ext uri="{FF2B5EF4-FFF2-40B4-BE49-F238E27FC236}">
                <a16:creationId xmlns:a16="http://schemas.microsoft.com/office/drawing/2014/main" id="{EE4ACF6E-9F42-4FC0-A288-CF7023F83D18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758319" y="5408072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400" b="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Designation</a:t>
            </a:r>
            <a:endParaRPr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7728179" y="1298178"/>
            <a:ext cx="4061054" cy="4408850"/>
          </a:xfrm>
          <a:prstGeom prst="rect">
            <a:avLst/>
          </a:prstGeom>
        </p:spPr>
      </p:pic>
      <p:sp>
        <p:nvSpPr>
          <p:cNvPr id="16" name="Google Shape;19;p4">
            <a:extLst>
              <a:ext uri="{FF2B5EF4-FFF2-40B4-BE49-F238E27FC236}">
                <a16:creationId xmlns:a16="http://schemas.microsoft.com/office/drawing/2014/main" id="{FEED8DEB-9540-4452-BA6E-2722AC3827D7}"/>
              </a:ext>
            </a:extLst>
          </p:cNvPr>
          <p:cNvSpPr txBox="1"/>
          <p:nvPr userDrawn="1"/>
        </p:nvSpPr>
        <p:spPr>
          <a:xfrm>
            <a:off x="655905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197439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A78B7C3A-FC6D-48AA-9247-224CC0250D96}"/>
              </a:ext>
            </a:extLst>
          </p:cNvPr>
          <p:cNvSpPr txBox="1"/>
          <p:nvPr/>
        </p:nvSpPr>
        <p:spPr>
          <a:xfrm>
            <a:off x="2870782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46F43221-F22B-48DD-BB46-3C3D228820D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037350" y="1341438"/>
            <a:ext cx="6117300" cy="3387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360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Click to add quote</a:t>
            </a:r>
            <a:endParaRPr dirty="0"/>
          </a:p>
        </p:txBody>
      </p:sp>
      <p:sp>
        <p:nvSpPr>
          <p:cNvPr id="11" name="Google Shape;18;p4">
            <a:extLst>
              <a:ext uri="{FF2B5EF4-FFF2-40B4-BE49-F238E27FC236}">
                <a16:creationId xmlns:a16="http://schemas.microsoft.com/office/drawing/2014/main" id="{3D517956-F137-4700-B1FB-FCD266E7E665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037350" y="4929577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800" b="1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Name</a:t>
            </a:r>
            <a:endParaRPr dirty="0"/>
          </a:p>
        </p:txBody>
      </p:sp>
      <p:sp>
        <p:nvSpPr>
          <p:cNvPr id="13" name="Google Shape;18;p4">
            <a:extLst>
              <a:ext uri="{FF2B5EF4-FFF2-40B4-BE49-F238E27FC236}">
                <a16:creationId xmlns:a16="http://schemas.microsoft.com/office/drawing/2014/main" id="{EE4ACF6E-9F42-4FC0-A288-CF7023F83D18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3037350" y="5408072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400" b="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Designation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4863" y="1579654"/>
            <a:ext cx="3497137" cy="4862848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EA144-082C-4097-BF16-087902E3E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550" y="1341438"/>
            <a:ext cx="1863926" cy="194141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" name="Google Shape;19;p4">
            <a:extLst>
              <a:ext uri="{FF2B5EF4-FFF2-40B4-BE49-F238E27FC236}">
                <a16:creationId xmlns:a16="http://schemas.microsoft.com/office/drawing/2014/main" id="{584A0131-EF6E-4905-8F20-AC89A0E2D058}"/>
              </a:ext>
            </a:extLst>
          </p:cNvPr>
          <p:cNvSpPr txBox="1"/>
          <p:nvPr userDrawn="1"/>
        </p:nvSpPr>
        <p:spPr>
          <a:xfrm>
            <a:off x="2870782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45952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67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505" y="-431404"/>
            <a:ext cx="7701658" cy="7289404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641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ithout ti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F32688-2493-4131-A58D-B8B632319071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5DC28A0-7481-4DCD-8152-1DD853E2D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B759EF-9E2F-490B-8FDF-3A74699D8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8E1B9-AC97-4422-BCBF-B1A97F5E1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362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vider slide #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8DA31-54FD-475B-B226-DA2E121BAB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FE6B-34BF-4928-B129-1347223EB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vider slide #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D7948-FF14-42CA-980A-3F2D9E21A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E76A9-46FB-41A6-8627-AEB4BC15F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helmet&#10;&#10;Description automatically generated">
            <a:extLst>
              <a:ext uri="{FF2B5EF4-FFF2-40B4-BE49-F238E27FC236}">
                <a16:creationId xmlns:a16="http://schemas.microsoft.com/office/drawing/2014/main" id="{D68FAD1B-4526-465B-9857-9563A5EF3F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2480" y="0"/>
            <a:ext cx="6319520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D4FD59-76AB-4E26-BFBD-B41CC45BD986}"/>
              </a:ext>
            </a:extLst>
          </p:cNvPr>
          <p:cNvSpPr/>
          <p:nvPr userDrawn="1"/>
        </p:nvSpPr>
        <p:spPr>
          <a:xfrm>
            <a:off x="0" y="-17324"/>
            <a:ext cx="8298144" cy="6875324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49" y="1958774"/>
            <a:ext cx="6060351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49" y="3301799"/>
            <a:ext cx="6060351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5B7358-D7C8-4B29-97B2-F5F129FE62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6" y="348471"/>
            <a:ext cx="2903184" cy="98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075DF-1CAB-41A6-A2D3-2B76A6627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493520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1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der slide #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D8895-9859-4B96-879B-D6B24C908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1909C-BD50-4438-947E-DD42D4791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36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slide #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2DFE0-8F89-4E6D-A7EC-7D587A678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11122-0CA8-47D3-9C30-01E0C1DF89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28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vider slide #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F0910F-26E0-466C-86EA-A37976FB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8B804-AA2D-448F-BF77-F85EF957A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2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26A5F-EBED-4B6E-9AFA-DE81852149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83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845">
          <p15:clr>
            <a:srgbClr val="FBAE40"/>
          </p15:clr>
        </p15:guide>
        <p15:guide id="6" orient="horz" pos="754">
          <p15:clr>
            <a:srgbClr val="FBAE40"/>
          </p15:clr>
        </p15:guide>
        <p15:guide id="7" orient="horz" pos="40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Key Figure Content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6D07F-D198-4EBE-B44F-FBA5A22FB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31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D9C3E1-C539-4C56-B632-D7E6596FBBAE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3588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97038B9-0559-4491-B6B0-41388DE0F32A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07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9BA6957-A8FE-472B-A9C0-D425DAFFE720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9365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2C083-EBD1-4092-8BA3-771E28F2701E}"/>
              </a:ext>
            </a:extLst>
          </p:cNvPr>
          <p:cNvSpPr/>
          <p:nvPr userDrawn="1"/>
        </p:nvSpPr>
        <p:spPr>
          <a:xfrm rot="1779469">
            <a:off x="-955264" y="-2718939"/>
            <a:ext cx="14117648" cy="12269320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777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C5EDA15-B776-4709-9EA2-C07F2F56751F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73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9A6DEF-4FD8-43EB-8943-CC858226CD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3856" y="-26827"/>
            <a:ext cx="8298144" cy="690215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9E8AD2-5E8D-463A-AAE4-88FC8815E600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606035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606035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FFD201-B5BE-4C72-9EBE-F2F2E4E11C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D1ADE-D4B9-4C88-B3C8-E60DCB113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123A4-08D9-43F1-9237-307837BF1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2100" y="-26827"/>
            <a:ext cx="6989900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856386C-7E41-4998-9C01-CB62640F21A6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F9E9D8-2DAC-4F3B-B593-C1E14BD64E37}"/>
              </a:ext>
            </a:extLst>
          </p:cNvPr>
          <p:cNvSpPr/>
          <p:nvPr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97907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97907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5D1EC8-5C9B-4988-896B-5BA14AD03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ECE06B-69ED-4A6F-BA45-21AD58F4E8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02F358-3CE7-40CB-A798-D347C50E6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8450" y="-26827"/>
            <a:ext cx="7533550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8B491-C0D9-41AF-8928-99CA8347D627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49" y="1958774"/>
            <a:ext cx="6042345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49" y="3301799"/>
            <a:ext cx="604234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A524C0-DF6C-4A30-B18A-E5AC6ADFA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54821"/>
            <a:ext cx="2903186" cy="98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F25743-0ADF-40C2-8536-4BF2D4B50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F1E3B8-3EA1-4142-9C4F-6DA6DC739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072" y="-26827"/>
            <a:ext cx="8042928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992BED-12CD-4B84-95FD-204CBBB2B738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98923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98923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448D45-32B4-4982-AD04-D80FDE6ABE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A83618-6CC9-4984-B74B-D1E3EC8E1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5" y="1341437"/>
            <a:ext cx="10657243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9509D-B1F4-4794-87DF-B63E0BBBC0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  <p15:guide id="9" pos="347" userDrawn="1">
          <p15:clr>
            <a:srgbClr val="FBAE40"/>
          </p15:clr>
        </p15:guide>
        <p15:guide id="10" pos="7072" userDrawn="1">
          <p15:clr>
            <a:srgbClr val="FBAE40"/>
          </p15:clr>
        </p15:guide>
        <p15:guide id="11" orient="horz" pos="2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7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l.nist.gov/div898/handbook/eda/section3/eda3672.ht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jpeg"/><Relationship Id="rId4" Type="http://schemas.openxmlformats.org/officeDocument/2006/relationships/hyperlink" Target="https://www.saylor.org/site/wp-content/uploads/2012/03/Introductory-Business-Statistics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C504-AE83-498C-8FB8-F7AAB2D9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37" y="3240858"/>
            <a:ext cx="7622206" cy="1146086"/>
          </a:xfrm>
        </p:spPr>
        <p:txBody>
          <a:bodyPr/>
          <a:lstStyle/>
          <a:p>
            <a:r>
              <a:rPr lang="en-US" sz="4000" dirty="0"/>
              <a:t>SAMPLING DISTRIBUTIONS AND THE CENTRAL LIMIT THEOREM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A2CDA-A4E3-47BB-9579-8EA01941B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	Aaseya. All Rights Reserved.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70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4668C-464D-6CB3-BD21-2D82D3079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5AB41D-1C50-A6AD-8886-CAF5652AB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8" name="Slide Number Placeholder 2" hidden="1">
            <a:extLst>
              <a:ext uri="{FF2B5EF4-FFF2-40B4-BE49-F238E27FC236}">
                <a16:creationId xmlns:a16="http://schemas.microsoft.com/office/drawing/2014/main" id="{B3D34475-B1DE-F47F-CED3-FB1716A08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065B0FC-F69C-4CCD-98EC-E66C17165EE6}" type="slidenum">
              <a:rPr lang="en-IN" smtClean="0"/>
              <a:pPr>
                <a:spcAft>
                  <a:spcPts val="600"/>
                </a:spcAft>
              </a:pPr>
              <a:t>10</a:t>
            </a:fld>
            <a:endParaRPr lang="en-IN"/>
          </a:p>
        </p:txBody>
      </p:sp>
      <p:pic>
        <p:nvPicPr>
          <p:cNvPr id="4" name="Image 69">
            <a:extLst>
              <a:ext uri="{FF2B5EF4-FFF2-40B4-BE49-F238E27FC236}">
                <a16:creationId xmlns:a16="http://schemas.microsoft.com/office/drawing/2014/main" id="{CE6C4C28-210C-DCDB-9236-1B1CB8A3AC11}"/>
              </a:ext>
            </a:extLst>
          </p:cNvPr>
          <p:cNvPicPr/>
          <p:nvPr/>
        </p:nvPicPr>
        <p:blipFill>
          <a:blip r:embed="rId3" cstate="print"/>
          <a:srcRect b="68475"/>
          <a:stretch>
            <a:fillRect/>
          </a:stretch>
        </p:blipFill>
        <p:spPr>
          <a:xfrm>
            <a:off x="1176655" y="1816717"/>
            <a:ext cx="9838690" cy="174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3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58C5-E6DB-161E-27A1-E50022BA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436D58-2992-B312-E7D3-6CD8B9AD4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8" name="Slide Number Placeholder 2" hidden="1">
            <a:extLst>
              <a:ext uri="{FF2B5EF4-FFF2-40B4-BE49-F238E27FC236}">
                <a16:creationId xmlns:a16="http://schemas.microsoft.com/office/drawing/2014/main" id="{4344E259-F82F-5B41-7E2C-CA0B908C7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065B0FC-F69C-4CCD-98EC-E66C17165EE6}" type="slidenum">
              <a:rPr lang="en-IN" smtClean="0"/>
              <a:pPr>
                <a:spcAft>
                  <a:spcPts val="600"/>
                </a:spcAft>
              </a:pPr>
              <a:t>11</a:t>
            </a:fld>
            <a:endParaRPr lang="en-IN"/>
          </a:p>
        </p:txBody>
      </p:sp>
      <p:pic>
        <p:nvPicPr>
          <p:cNvPr id="3" name="Image 76">
            <a:extLst>
              <a:ext uri="{FF2B5EF4-FFF2-40B4-BE49-F238E27FC236}">
                <a16:creationId xmlns:a16="http://schemas.microsoft.com/office/drawing/2014/main" id="{9B482734-ACE3-CE12-4270-87C13D79C44E}"/>
              </a:ext>
            </a:extLst>
          </p:cNvPr>
          <p:cNvPicPr/>
          <p:nvPr/>
        </p:nvPicPr>
        <p:blipFill>
          <a:blip r:embed="rId3" cstate="print"/>
          <a:srcRect l="7284" t="1" r="3187" b="34859"/>
          <a:stretch>
            <a:fillRect/>
          </a:stretch>
        </p:blipFill>
        <p:spPr>
          <a:xfrm>
            <a:off x="2415251" y="104140"/>
            <a:ext cx="7361498" cy="3021227"/>
          </a:xfrm>
          <a:prstGeom prst="rect">
            <a:avLst/>
          </a:prstGeom>
        </p:spPr>
      </p:pic>
      <p:pic>
        <p:nvPicPr>
          <p:cNvPr id="5" name="Image 82">
            <a:extLst>
              <a:ext uri="{FF2B5EF4-FFF2-40B4-BE49-F238E27FC236}">
                <a16:creationId xmlns:a16="http://schemas.microsoft.com/office/drawing/2014/main" id="{7C5D96CE-F7E5-BD2E-8A4A-7F33FDA1A2A7}"/>
              </a:ext>
            </a:extLst>
          </p:cNvPr>
          <p:cNvPicPr/>
          <p:nvPr/>
        </p:nvPicPr>
        <p:blipFill>
          <a:blip r:embed="rId4" cstate="print"/>
          <a:srcRect l="8087" r="2385" b="32722"/>
          <a:stretch>
            <a:fillRect/>
          </a:stretch>
        </p:blipFill>
        <p:spPr>
          <a:xfrm>
            <a:off x="2415251" y="3367508"/>
            <a:ext cx="7361499" cy="30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6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8582-EACF-AD55-297B-21B315947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4B089-C541-7B61-3E89-477A5650A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8" name="Slide Number Placeholder 2" hidden="1">
            <a:extLst>
              <a:ext uri="{FF2B5EF4-FFF2-40B4-BE49-F238E27FC236}">
                <a16:creationId xmlns:a16="http://schemas.microsoft.com/office/drawing/2014/main" id="{F24CEFDE-5CA9-BF45-DB55-A82ADE8D3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065B0FC-F69C-4CCD-98EC-E66C17165EE6}" type="slidenum">
              <a:rPr lang="en-IN" smtClean="0"/>
              <a:pPr>
                <a:spcAft>
                  <a:spcPts val="600"/>
                </a:spcAft>
              </a:pPr>
              <a:t>12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DAD2E-FC60-3C45-B412-ED0A3FBD5CF9}"/>
              </a:ext>
            </a:extLst>
          </p:cNvPr>
          <p:cNvSpPr txBox="1"/>
          <p:nvPr/>
        </p:nvSpPr>
        <p:spPr>
          <a:xfrm>
            <a:off x="238521" y="266217"/>
            <a:ext cx="10960100" cy="179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2000" b="1" spc="1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ea typeface="Calibri" panose="020F0502020204030204" pitchFamily="34" charset="0"/>
                <a:cs typeface="Calibri" panose="020F0502020204030204" pitchFamily="34" charset="0"/>
              </a:rPr>
              <a:t>and Resource</a:t>
            </a:r>
            <a:r>
              <a:rPr lang="en-US" sz="2000" b="1" spc="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-10" dirty="0">
                <a:ea typeface="Calibri" panose="020F0502020204030204" pitchFamily="34" charset="0"/>
                <a:cs typeface="Calibri" panose="020F0502020204030204" pitchFamily="34" charset="0"/>
              </a:rPr>
              <a:t>material:</a:t>
            </a:r>
          </a:p>
          <a:p>
            <a:endParaRPr lang="en-US" sz="1600" b="1" dirty="0"/>
          </a:p>
          <a:p>
            <a:r>
              <a:rPr lang="en-US" sz="1600" b="1" dirty="0"/>
              <a:t>T-table sample link : </a:t>
            </a:r>
            <a:r>
              <a:rPr lang="en-US" sz="1600" b="1" dirty="0">
                <a:hlinkClick r:id="rId3"/>
              </a:rPr>
              <a:t>http://www.itl.nist.gov/div898/handbook/eda/section3/eda3672.htm</a:t>
            </a:r>
            <a:endParaRPr lang="en-IN" sz="1600" b="1" dirty="0"/>
          </a:p>
          <a:p>
            <a:r>
              <a:rPr lang="en-US" sz="1600" b="1" dirty="0"/>
              <a:t> </a:t>
            </a:r>
            <a:endParaRPr lang="en-IN" sz="1600" b="1" dirty="0"/>
          </a:p>
          <a:p>
            <a:r>
              <a:rPr lang="en-US" sz="1600" b="1" dirty="0"/>
              <a:t> </a:t>
            </a:r>
            <a:endParaRPr lang="en-IN" sz="1600" b="1" dirty="0"/>
          </a:p>
          <a:p>
            <a:r>
              <a:rPr lang="en-US" sz="1600" b="1" dirty="0"/>
              <a:t>Refer page 24:</a:t>
            </a:r>
            <a:r>
              <a:rPr lang="en-US" sz="1600" b="1" dirty="0">
                <a:hlinkClick r:id="rId4"/>
              </a:rPr>
              <a:t>https://www.saylor.org/site/wp-content/uploads/2012/03/Introductory-Business-Statistics.pdf</a:t>
            </a:r>
            <a:endParaRPr lang="en-IN" sz="1600" b="1" dirty="0"/>
          </a:p>
          <a:p>
            <a:pPr marL="408940">
              <a:spcBef>
                <a:spcPts val="5"/>
              </a:spcBef>
            </a:pPr>
            <a:endParaRPr lang="en-IN" sz="105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94">
            <a:extLst>
              <a:ext uri="{FF2B5EF4-FFF2-40B4-BE49-F238E27FC236}">
                <a16:creationId xmlns:a16="http://schemas.microsoft.com/office/drawing/2014/main" id="{DCFC2676-B7C7-72E0-495A-9F86446898FA}"/>
              </a:ext>
            </a:extLst>
          </p:cNvPr>
          <p:cNvPicPr/>
          <p:nvPr/>
        </p:nvPicPr>
        <p:blipFill>
          <a:blip r:embed="rId5" cstate="print"/>
          <a:srcRect b="18328"/>
          <a:stretch>
            <a:fillRect/>
          </a:stretch>
        </p:blipFill>
        <p:spPr>
          <a:xfrm>
            <a:off x="238521" y="1829559"/>
            <a:ext cx="10960100" cy="45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7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EFB02A-D6AD-462D-9642-B2F044AE9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061DB-A83E-F5CD-9C47-A2EA3C69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"/>
            <a:ext cx="12192000" cy="657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0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A1B9D5-37ED-4717-B214-1D893CF05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CD28ECFE-8397-C5C5-49D8-E7EDDC894251}"/>
              </a:ext>
            </a:extLst>
          </p:cNvPr>
          <p:cNvPicPr>
            <a:picLocks/>
          </p:cNvPicPr>
          <p:nvPr/>
        </p:nvPicPr>
        <p:blipFill>
          <a:blip r:embed="rId2" cstate="print"/>
          <a:srcRect r="24674" b="50000"/>
          <a:stretch>
            <a:fillRect/>
          </a:stretch>
        </p:blipFill>
        <p:spPr>
          <a:xfrm>
            <a:off x="923081" y="732473"/>
            <a:ext cx="7371833" cy="34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D24E-E4EE-E390-8510-815C615A0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5" descr="A diagram of a statistical inference&#10;&#10;AI-generated content may be incorrect.">
            <a:extLst>
              <a:ext uri="{FF2B5EF4-FFF2-40B4-BE49-F238E27FC236}">
                <a16:creationId xmlns:a16="http://schemas.microsoft.com/office/drawing/2014/main" id="{A26A5CBA-C5A5-E61F-CD15-C8128A3A5DB0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75" y="68263"/>
            <a:ext cx="9845000" cy="6251575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27148-4258-C822-6E42-C77EF5E52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spcAft>
                <a:spcPts val="600"/>
              </a:spcAft>
            </a:pPr>
            <a:r>
              <a:rPr lang="en-US"/>
              <a:t>Copyright © 2025 Aaseya. All Rights Reserved.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08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CE833-B39E-85F6-7989-0066F2A42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7CE23A-9AB0-0F80-DFBB-6C1CA9170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4DCECDE-A31B-7553-BA74-881C5E996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065B0FC-F69C-4CCD-98EC-E66C17165EE6}" type="slidenum">
              <a:rPr lang="en-IN" smtClean="0"/>
              <a:pPr>
                <a:spcAft>
                  <a:spcPts val="600"/>
                </a:spcAft>
              </a:pPr>
              <a:t>5</a:t>
            </a:fld>
            <a:endParaRPr lang="en-IN"/>
          </a:p>
        </p:txBody>
      </p:sp>
      <p:pic>
        <p:nvPicPr>
          <p:cNvPr id="3" name="Image 31">
            <a:extLst>
              <a:ext uri="{FF2B5EF4-FFF2-40B4-BE49-F238E27FC236}">
                <a16:creationId xmlns:a16="http://schemas.microsoft.com/office/drawing/2014/main" id="{29690B61-278A-84CA-8A1D-98C680431974}"/>
              </a:ext>
            </a:extLst>
          </p:cNvPr>
          <p:cNvPicPr>
            <a:picLocks/>
          </p:cNvPicPr>
          <p:nvPr/>
        </p:nvPicPr>
        <p:blipFill>
          <a:blip r:embed="rId2" cstate="print"/>
          <a:srcRect r="1479" b="1"/>
          <a:stretch>
            <a:fillRect/>
          </a:stretch>
        </p:blipFill>
        <p:spPr>
          <a:xfrm>
            <a:off x="555705" y="332509"/>
            <a:ext cx="10657244" cy="5868266"/>
          </a:xfrm>
          <a:prstGeom prst="round2SameRect">
            <a:avLst>
              <a:gd name="adj1" fmla="val 0"/>
              <a:gd name="adj2" fmla="val 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63902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ADF76-C01C-4127-54C3-FC329259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CAA612-6F1C-D5C2-FA06-4F7D1478E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E7758EF-FE7E-0EE8-32CE-64EE7465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065B0FC-F69C-4CCD-98EC-E66C17165EE6}" type="slidenum">
              <a:rPr lang="en-IN" smtClean="0"/>
              <a:pPr>
                <a:spcAft>
                  <a:spcPts val="600"/>
                </a:spcAft>
              </a:pPr>
              <a:t>6</a:t>
            </a:fld>
            <a:endParaRPr lang="en-IN"/>
          </a:p>
        </p:txBody>
      </p:sp>
      <p:pic>
        <p:nvPicPr>
          <p:cNvPr id="4" name="Image 37" descr="A screenshot of a test&#10;&#10;AI-generated content may be incorrect.">
            <a:extLst>
              <a:ext uri="{FF2B5EF4-FFF2-40B4-BE49-F238E27FC236}">
                <a16:creationId xmlns:a16="http://schemas.microsoft.com/office/drawing/2014/main" id="{AC4BE72D-8D2D-4715-DFB2-CEFBB06BEF36}"/>
              </a:ext>
            </a:extLst>
          </p:cNvPr>
          <p:cNvPicPr>
            <a:picLocks/>
          </p:cNvPicPr>
          <p:nvPr/>
        </p:nvPicPr>
        <p:blipFill>
          <a:blip r:embed="rId3" cstate="print"/>
          <a:srcRect t="2542"/>
          <a:stretch>
            <a:fillRect/>
          </a:stretch>
        </p:blipFill>
        <p:spPr>
          <a:xfrm>
            <a:off x="555705" y="332509"/>
            <a:ext cx="10657244" cy="5868266"/>
          </a:xfrm>
          <a:prstGeom prst="round2SameRect">
            <a:avLst>
              <a:gd name="adj1" fmla="val 0"/>
              <a:gd name="adj2" fmla="val 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4107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E8AE2-074B-DCE9-BB01-9FB26DA3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AE031-A348-2784-8C75-A8093131D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946BF5E-3F2C-5C7A-DB3A-A2C31B8BB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065B0FC-F69C-4CCD-98EC-E66C17165EE6}" type="slidenum">
              <a:rPr lang="en-IN" smtClean="0"/>
              <a:pPr>
                <a:spcAft>
                  <a:spcPts val="600"/>
                </a:spcAft>
              </a:pPr>
              <a:t>7</a:t>
            </a:fld>
            <a:endParaRPr lang="en-IN"/>
          </a:p>
        </p:txBody>
      </p:sp>
      <p:pic>
        <p:nvPicPr>
          <p:cNvPr id="3" name="Image 43">
            <a:extLst>
              <a:ext uri="{FF2B5EF4-FFF2-40B4-BE49-F238E27FC236}">
                <a16:creationId xmlns:a16="http://schemas.microsoft.com/office/drawing/2014/main" id="{C7960FF5-ACA3-1437-A43E-4468AA7CF9F2}"/>
              </a:ext>
            </a:extLst>
          </p:cNvPr>
          <p:cNvPicPr>
            <a:picLocks/>
          </p:cNvPicPr>
          <p:nvPr/>
        </p:nvPicPr>
        <p:blipFill>
          <a:blip r:embed="rId3" cstate="print"/>
          <a:srcRect b="54846"/>
          <a:stretch>
            <a:fillRect/>
          </a:stretch>
        </p:blipFill>
        <p:spPr>
          <a:xfrm>
            <a:off x="883602" y="0"/>
            <a:ext cx="10424795" cy="2507744"/>
          </a:xfrm>
          <a:prstGeom prst="rect">
            <a:avLst/>
          </a:prstGeom>
        </p:spPr>
      </p:pic>
      <p:pic>
        <p:nvPicPr>
          <p:cNvPr id="5" name="Image 49">
            <a:extLst>
              <a:ext uri="{FF2B5EF4-FFF2-40B4-BE49-F238E27FC236}">
                <a16:creationId xmlns:a16="http://schemas.microsoft.com/office/drawing/2014/main" id="{0548A184-11DD-B1DE-1B19-383EC68A0387}"/>
              </a:ext>
            </a:extLst>
          </p:cNvPr>
          <p:cNvPicPr>
            <a:picLocks/>
          </p:cNvPicPr>
          <p:nvPr/>
        </p:nvPicPr>
        <p:blipFill>
          <a:blip r:embed="rId4" cstate="print"/>
          <a:srcRect t="3462" b="13964"/>
          <a:stretch>
            <a:fillRect/>
          </a:stretch>
        </p:blipFill>
        <p:spPr>
          <a:xfrm>
            <a:off x="830262" y="2440757"/>
            <a:ext cx="10478135" cy="43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8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F0B-FF81-B984-FE9A-2E22796B6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6" descr="A screenshot of a survey&#10;&#10;AI-generated content may be incorrect.">
            <a:extLst>
              <a:ext uri="{FF2B5EF4-FFF2-40B4-BE49-F238E27FC236}">
                <a16:creationId xmlns:a16="http://schemas.microsoft.com/office/drawing/2014/main" id="{55BAB8B4-9204-D7A9-DBD5-80664333604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145" y="68263"/>
            <a:ext cx="10290659" cy="6251575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880C51-9671-C424-55F3-FADA0023E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8" name="Slide Number Placeholder 2" hidden="1">
            <a:extLst>
              <a:ext uri="{FF2B5EF4-FFF2-40B4-BE49-F238E27FC236}">
                <a16:creationId xmlns:a16="http://schemas.microsoft.com/office/drawing/2014/main" id="{BF01CA91-CEE0-9B76-CD5C-7CCD6D387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065B0FC-F69C-4CCD-98EC-E66C17165EE6}" type="slidenum">
              <a:rPr lang="en-IN" smtClean="0"/>
              <a:pPr>
                <a:spcAft>
                  <a:spcPts val="600"/>
                </a:spcAft>
              </a:pPr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55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B60E-01CA-9442-5B5D-DE2DD04C0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046E4-C34A-A5F1-AA27-091FD0D34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Copyright © 2025 Aaseya. All Rights Reserved.</a:t>
            </a:r>
            <a:endParaRPr lang="en-IN"/>
          </a:p>
        </p:txBody>
      </p:sp>
      <p:sp>
        <p:nvSpPr>
          <p:cNvPr id="8" name="Slide Number Placeholder 2" hidden="1">
            <a:extLst>
              <a:ext uri="{FF2B5EF4-FFF2-40B4-BE49-F238E27FC236}">
                <a16:creationId xmlns:a16="http://schemas.microsoft.com/office/drawing/2014/main" id="{314D66F7-BA58-700F-B08A-C94217E74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065B0FC-F69C-4CCD-98EC-E66C17165EE6}" type="slidenum">
              <a:rPr lang="en-IN" smtClean="0"/>
              <a:pPr>
                <a:spcAft>
                  <a:spcPts val="600"/>
                </a:spcAft>
              </a:pPr>
              <a:t>9</a:t>
            </a:fld>
            <a:endParaRPr lang="en-IN"/>
          </a:p>
        </p:txBody>
      </p:sp>
      <p:pic>
        <p:nvPicPr>
          <p:cNvPr id="3" name="Image 62">
            <a:extLst>
              <a:ext uri="{FF2B5EF4-FFF2-40B4-BE49-F238E27FC236}">
                <a16:creationId xmlns:a16="http://schemas.microsoft.com/office/drawing/2014/main" id="{4BADD7EA-4F7F-FABD-05B7-339AF54883F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685" y="728662"/>
            <a:ext cx="986663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75422"/>
      </p:ext>
    </p:extLst>
  </p:cSld>
  <p:clrMapOvr>
    <a:masterClrMapping/>
  </p:clrMapOvr>
</p:sld>
</file>

<file path=ppt/theme/theme1.xml><?xml version="1.0" encoding="utf-8"?>
<a:theme xmlns:a="http://schemas.openxmlformats.org/drawingml/2006/main" name="1_Aaseya-ppt-theme">
  <a:themeElements>
    <a:clrScheme name="Aaseya Color">
      <a:dk1>
        <a:srgbClr val="000000"/>
      </a:dk1>
      <a:lt1>
        <a:srgbClr val="FFFFFF"/>
      </a:lt1>
      <a:dk2>
        <a:srgbClr val="66787E"/>
      </a:dk2>
      <a:lt2>
        <a:srgbClr val="E9F0EF"/>
      </a:lt2>
      <a:accent1>
        <a:srgbClr val="96ED45"/>
      </a:accent1>
      <a:accent2>
        <a:srgbClr val="108DE2"/>
      </a:accent2>
      <a:accent3>
        <a:srgbClr val="2255A4"/>
      </a:accent3>
      <a:accent4>
        <a:srgbClr val="1AAACC"/>
      </a:accent4>
      <a:accent5>
        <a:srgbClr val="DE8625"/>
      </a:accent5>
      <a:accent6>
        <a:srgbClr val="85449A"/>
      </a:accent6>
      <a:hlink>
        <a:srgbClr val="637487"/>
      </a:hlink>
      <a:folHlink>
        <a:srgbClr val="231F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seya-ppt-theme" id="{D4C34810-D0B0-469A-B621-44ED2994EDA0}" vid="{EAEBCC40-F149-42FF-BA6D-7AF88FB12E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BED6E8767AA54284A0297D4C60E672" ma:contentTypeVersion="12" ma:contentTypeDescription="Create a new document." ma:contentTypeScope="" ma:versionID="a95f47506a62f5ca0c16ee400f6e7938">
  <xsd:schema xmlns:xsd="http://www.w3.org/2001/XMLSchema" xmlns:xs="http://www.w3.org/2001/XMLSchema" xmlns:p="http://schemas.microsoft.com/office/2006/metadata/properties" xmlns:ns2="133edc8e-899e-43ea-b69f-63d3704e2e2f" xmlns:ns3="4f69cde2-47b3-4dfd-9a94-dde9d4bd82c5" targetNamespace="http://schemas.microsoft.com/office/2006/metadata/properties" ma:root="true" ma:fieldsID="7435b2b6709611f292dff944167baebd" ns2:_="" ns3:_="">
    <xsd:import namespace="133edc8e-899e-43ea-b69f-63d3704e2e2f"/>
    <xsd:import namespace="4f69cde2-47b3-4dfd-9a94-dde9d4bd82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3edc8e-899e-43ea-b69f-63d3704e2e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69cde2-47b3-4dfd-9a94-dde9d4bd82c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84ADE1-9629-424C-9123-4BAA5EEED1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BDF567-C51C-497E-87CD-C1FCD5D006FE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133edc8e-899e-43ea-b69f-63d3704e2e2f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4f69cde2-47b3-4dfd-9a94-dde9d4bd82c5"/>
  </ds:schemaRefs>
</ds:datastoreItem>
</file>

<file path=customXml/itemProps3.xml><?xml version="1.0" encoding="utf-8"?>
<ds:datastoreItem xmlns:ds="http://schemas.openxmlformats.org/officeDocument/2006/customXml" ds:itemID="{D59031EA-C335-4366-A557-AEB35400C7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3edc8e-899e-43ea-b69f-63d3704e2e2f"/>
    <ds:schemaRef ds:uri="4f69cde2-47b3-4dfd-9a94-dde9d4bd82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13089</TotalTime>
  <Words>186</Words>
  <Application>Microsoft Office PowerPoint</Application>
  <PresentationFormat>Widescreen</PresentationFormat>
  <Paragraphs>34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Barlow Medium</vt:lpstr>
      <vt:lpstr>Bebas Neue</vt:lpstr>
      <vt:lpstr>Calibri</vt:lpstr>
      <vt:lpstr>Courier New</vt:lpstr>
      <vt:lpstr>1_Aaseya-ppt-theme</vt:lpstr>
      <vt:lpstr>SAMPLING DISTRIBUTIONS AND THE CENTRAL LIMIT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 Prakash Puran</dc:creator>
  <cp:lastModifiedBy>Mrinal Chakraborty</cp:lastModifiedBy>
  <cp:revision>444</cp:revision>
  <dcterms:created xsi:type="dcterms:W3CDTF">2018-05-17T09:59:09Z</dcterms:created>
  <dcterms:modified xsi:type="dcterms:W3CDTF">2025-06-26T11:15:09Z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0x010100E7BED6E8767AA54284A0297D4C60E672</vt:lpwstr>
  </property>
</Properties>
</file>